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2"/>
  </p:notesMasterIdLst>
  <p:sldIdLst>
    <p:sldId id="260" r:id="rId2"/>
    <p:sldId id="280" r:id="rId3"/>
    <p:sldId id="261" r:id="rId4"/>
    <p:sldId id="269" r:id="rId5"/>
    <p:sldId id="270" r:id="rId6"/>
    <p:sldId id="272" r:id="rId7"/>
    <p:sldId id="263" r:id="rId8"/>
    <p:sldId id="271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3957" autoAdjust="0"/>
  </p:normalViewPr>
  <p:slideViewPr>
    <p:cSldViewPr snapToGrid="0">
      <p:cViewPr>
        <p:scale>
          <a:sx n="69" d="100"/>
          <a:sy n="69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5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7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3A791A4-165E-49BC-96B9-05A1F7A0010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335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E935BA7-31F2-44C6-93E0-16D99879CEA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021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kFhyPZON8Gdg4JEj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</a:t>
            </a:r>
            <a:r>
              <a:rPr lang="en-US" dirty="0" smtClean="0"/>
              <a:t>Mar 14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205772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Do Now: If not yet, go to </a:t>
            </a:r>
            <a:r>
              <a:rPr lang="en-US" sz="3200" u="sng" dirty="0">
                <a:hlinkClick r:id="rId3"/>
              </a:rPr>
              <a:t>https://goo.gl/forms/kFhyPZON8Gdg4JEj1</a:t>
            </a:r>
            <a:r>
              <a:rPr lang="en-US" sz="3200" dirty="0"/>
              <a:t>  </a:t>
            </a:r>
            <a:r>
              <a:rPr lang="en-US" sz="3200" b="1" dirty="0"/>
              <a:t>and sign up.</a:t>
            </a:r>
            <a:endParaRPr lang="en-US" sz="3600" b="1" dirty="0"/>
          </a:p>
          <a:p>
            <a:r>
              <a:rPr lang="en-US" sz="3200" b="1" dirty="0" smtClean="0"/>
              <a:t>P3 </a:t>
            </a:r>
            <a:r>
              <a:rPr lang="en-US" sz="3200" b="1" dirty="0" smtClean="0"/>
              <a:t>Challenge – A 1.25 kg sample of copper (c=386 J/</a:t>
            </a:r>
            <a:r>
              <a:rPr lang="en-US" sz="3200" b="1" dirty="0" err="1" smtClean="0"/>
              <a:t>kgK</a:t>
            </a:r>
            <a:r>
              <a:rPr lang="en-US" sz="3200" b="1" dirty="0" smtClean="0"/>
              <a:t>) is heated to 100.0</a:t>
            </a:r>
            <a:r>
              <a:rPr lang="en-US" sz="3200" b="1" dirty="0" smtClean="0">
                <a:sym typeface="Euclid Symbol" panose="05050102010706020507" pitchFamily="18" charset="2"/>
              </a:rPr>
              <a:t>C and then transferred to a Styrofoam calorimeter with a negligible heat capacity containing 0.450 kg of water at 21.2</a:t>
            </a:r>
            <a:r>
              <a:rPr lang="en-US" sz="2800" b="1" dirty="0">
                <a:sym typeface="Euclid Symbol" panose="05050102010706020507" pitchFamily="18" charset="2"/>
              </a:rPr>
              <a:t> </a:t>
            </a:r>
            <a:r>
              <a:rPr lang="en-US" sz="2800" b="1" dirty="0" smtClean="0">
                <a:sym typeface="Euclid Symbol" panose="05050102010706020507" pitchFamily="18" charset="2"/>
              </a:rPr>
              <a:t>C. Determine the final temperature of the system.</a:t>
            </a:r>
            <a:endParaRPr lang="en-US" sz="2800" b="1" dirty="0" smtClean="0">
              <a:sym typeface="Euclid Extra" panose="02050502000505020303" pitchFamily="18" charset="2"/>
            </a:endParaRPr>
          </a:p>
          <a:p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PV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More specifically, you will find that </a:t>
            </a:r>
            <a:r>
              <a:rPr lang="en-US" b="1" u="sng" dirty="0" smtClean="0"/>
              <a:t>pressure and volume are</a:t>
            </a:r>
          </a:p>
          <a:p>
            <a:pPr marL="0" indent="0">
              <a:buNone/>
            </a:pPr>
            <a:r>
              <a:rPr lang="en-US" b="1" u="sng" dirty="0"/>
              <a:t> </a:t>
            </a:r>
            <a:r>
              <a:rPr lang="en-US" b="1" u="sng" dirty="0" smtClean="0"/>
              <a:t>  inversely proportional</a:t>
            </a:r>
          </a:p>
          <a:p>
            <a:r>
              <a:rPr lang="en-US" b="1" dirty="0" smtClean="0"/>
              <a:t>Mathematically:		</a:t>
            </a:r>
          </a:p>
          <a:p>
            <a:r>
              <a:rPr lang="en-US" b="1" dirty="0" smtClean="0"/>
              <a:t>(Note: T is constant)</a:t>
            </a:r>
          </a:p>
          <a:p>
            <a:r>
              <a:rPr lang="en-US" b="1" dirty="0" smtClean="0"/>
              <a:t>Graph V vs P is a curve.</a:t>
            </a:r>
          </a:p>
          <a:p>
            <a:r>
              <a:rPr lang="en-US" b="1" dirty="0" smtClean="0"/>
              <a:t>Graph V vs 1/P is a line.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060810" y="3020179"/>
          <a:ext cx="1044507" cy="104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0810" y="3020179"/>
                        <a:ext cx="1044507" cy="104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428250" y="3287097"/>
          <a:ext cx="24590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927000" imgH="177480" progId="Equation.DSMT4">
                  <p:embed/>
                </p:oleObj>
              </mc:Choice>
              <mc:Fallback>
                <p:oleObj name="Equation" r:id="rId5" imgW="92700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8250" y="3287097"/>
                        <a:ext cx="2459038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674298" y="3240013"/>
          <a:ext cx="17859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74298" y="3240013"/>
                        <a:ext cx="1785938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8" descr="10_07_Figure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59" y="4062122"/>
            <a:ext cx="6019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Charles’s VT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Hot air rises</a:t>
            </a:r>
            <a:r>
              <a:rPr lang="en-US" sz="2400" b="1" dirty="0" smtClean="0"/>
              <a:t>. When air is heated, it becomes less dense and rises. </a:t>
            </a:r>
            <a:endParaRPr lang="en-US" sz="2400" b="1" dirty="0"/>
          </a:p>
          <a:p>
            <a:pPr lvl="1"/>
            <a:r>
              <a:rPr lang="en-US" sz="2000" b="1" dirty="0" smtClean="0"/>
              <a:t>Because density = mass / volume, there are two ways to decrease density: decrease mass, or increase volume. </a:t>
            </a:r>
            <a:endParaRPr lang="en-US" sz="2000" b="1" dirty="0"/>
          </a:p>
          <a:p>
            <a:pPr lvl="1"/>
            <a:r>
              <a:rPr lang="en-US" sz="2000" b="1" dirty="0" smtClean="0"/>
              <a:t>If the amount of air is constant, mass is constant. So hot air rises because its volume has increased.</a:t>
            </a:r>
          </a:p>
          <a:p>
            <a:r>
              <a:rPr lang="en-US" sz="2400" b="1" dirty="0" smtClean="0"/>
              <a:t>Generally, </a:t>
            </a:r>
            <a:r>
              <a:rPr lang="en-US" sz="2400" b="1" u="sng" dirty="0" smtClean="0"/>
              <a:t>if temperature increases, then volume increases</a:t>
            </a:r>
            <a:r>
              <a:rPr lang="en-US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9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Charles’s VT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Specifically you will find they are </a:t>
            </a:r>
            <a:r>
              <a:rPr lang="en-US" sz="2400" b="1" u="sng" dirty="0" smtClean="0"/>
              <a:t>directly proportional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(Note: Pressure is held constant and </a:t>
            </a:r>
            <a:r>
              <a:rPr lang="en-US" sz="2400" b="1" u="sng" dirty="0" smtClean="0"/>
              <a:t>T is in Kelvin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 Mathematically: 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51917" y="4447179"/>
          <a:ext cx="857966" cy="44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917" y="4447179"/>
                        <a:ext cx="857966" cy="44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45739" y="4395711"/>
          <a:ext cx="2095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5739" y="4395711"/>
                        <a:ext cx="20955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577096" y="4303636"/>
          <a:ext cx="1241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7096" y="4303636"/>
                        <a:ext cx="1241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3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 VT law 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6" y="2603500"/>
            <a:ext cx="9418833" cy="3863802"/>
          </a:xfrm>
        </p:spPr>
        <p:txBody>
          <a:bodyPr>
            <a:noAutofit/>
          </a:bodyPr>
          <a:lstStyle/>
          <a:p>
            <a:r>
              <a:rPr lang="en-US" sz="2400" b="1" dirty="0"/>
              <a:t>Ex: A sample of gas has a volume of 2.80 </a:t>
            </a:r>
            <a:r>
              <a:rPr lang="en-US" sz="2400" b="1" dirty="0" smtClean="0"/>
              <a:t>x 10</a:t>
            </a:r>
            <a:r>
              <a:rPr lang="en-US" sz="2400" b="1" baseline="30000" dirty="0" smtClean="0"/>
              <a:t>-3</a:t>
            </a:r>
            <a:r>
              <a:rPr lang="en-US" sz="2400" b="1" dirty="0" smtClean="0"/>
              <a:t> 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 at </a:t>
            </a:r>
            <a:r>
              <a:rPr lang="en-US" sz="2400" b="1" dirty="0"/>
              <a:t>an unknown temperature. When the sample is submerged in ice water at T = 0</a:t>
            </a:r>
            <a:r>
              <a:rPr lang="en-US" sz="2400" b="1" baseline="30000" dirty="0"/>
              <a:t> ◦</a:t>
            </a:r>
            <a:r>
              <a:rPr lang="en-US" sz="2400" b="1" dirty="0"/>
              <a:t>C, its volume decreases to </a:t>
            </a:r>
            <a:r>
              <a:rPr lang="en-US" sz="2400" b="1" dirty="0" smtClean="0"/>
              <a:t>2.57 x 10</a:t>
            </a:r>
            <a:r>
              <a:rPr lang="en-US" sz="2400" b="1" baseline="30000" dirty="0" smtClean="0"/>
              <a:t>-3</a:t>
            </a:r>
            <a:r>
              <a:rPr lang="en-US" sz="2400" b="1" dirty="0" smtClean="0"/>
              <a:t> 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. </a:t>
            </a:r>
            <a:r>
              <a:rPr lang="en-US" sz="2400" b="1" dirty="0"/>
              <a:t>What was its initial temperature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07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 VT law and Absolute 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6" y="2603500"/>
            <a:ext cx="5858933" cy="386380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If you measure the volume of a gas at several temperatures and then plot V vs T, your graph can be extrapolated to find absolute zero!!</a:t>
            </a:r>
          </a:p>
          <a:p>
            <a:r>
              <a:rPr lang="en-US" sz="2800" b="1" dirty="0" smtClean="0"/>
              <a:t>All gases produce the same absolute zero result.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21" t="46534" r="22868" b="16648"/>
          <a:stretch/>
        </p:blipFill>
        <p:spPr>
          <a:xfrm>
            <a:off x="7069309" y="2992582"/>
            <a:ext cx="4740307" cy="24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Gay-Lussac’s PT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17104" cy="391367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Generally, if temperature increases, then pressure </a:t>
            </a:r>
            <a:r>
              <a:rPr lang="en-US" sz="2400" b="1" dirty="0" smtClean="0"/>
              <a:t>increases.</a:t>
            </a:r>
            <a:endParaRPr lang="en-US" sz="2400" b="1" dirty="0" smtClean="0"/>
          </a:p>
          <a:p>
            <a:r>
              <a:rPr lang="en-US" sz="2400" b="1" dirty="0"/>
              <a:t>From KMT: higher Temp</a:t>
            </a:r>
            <a:r>
              <a:rPr lang="en-US" sz="2400" b="1" dirty="0">
                <a:sym typeface="Wingdings" panose="05000000000000000000" pitchFamily="2" charset="2"/>
              </a:rPr>
              <a:t> faster particles more forceful collisions Higher pressure</a:t>
            </a:r>
            <a:endParaRPr lang="en-US" sz="2400" b="1" dirty="0"/>
          </a:p>
          <a:p>
            <a:r>
              <a:rPr lang="en-US" sz="2400" b="1" dirty="0" smtClean="0"/>
              <a:t>Specifically you will find they are directly proportional.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Note</a:t>
            </a:r>
            <a:r>
              <a:rPr lang="en-US" sz="2400" b="1" dirty="0" smtClean="0"/>
              <a:t>: Volume is held constant and </a:t>
            </a:r>
            <a:r>
              <a:rPr lang="en-US" sz="2400" b="1" u="sng" dirty="0" smtClean="0"/>
              <a:t>T is in Kelvin</a:t>
            </a:r>
            <a:r>
              <a:rPr lang="en-US" sz="2400" b="1" dirty="0" smtClean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19987" y="5047055"/>
          <a:ext cx="857966" cy="44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987" y="5047055"/>
                        <a:ext cx="857966" cy="44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204927" y="4775777"/>
          <a:ext cx="2095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4927" y="4775777"/>
                        <a:ext cx="20955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784699" y="4718854"/>
          <a:ext cx="1241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4699" y="4718854"/>
                        <a:ext cx="1241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8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244437"/>
            <a:ext cx="10200230" cy="423949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Gay-Lussac’s, Charles’s Law and Boyle’s Law can be combined together: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400" b="1" dirty="0" smtClean="0"/>
              <a:t>Solve problems using the same basic strategy</a:t>
            </a:r>
            <a:r>
              <a:rPr lang="en-US" sz="2000" b="1" dirty="0" smtClean="0"/>
              <a:t>.  </a:t>
            </a:r>
          </a:p>
          <a:p>
            <a:r>
              <a:rPr lang="en-US" sz="2400" b="1" dirty="0" smtClean="0"/>
              <a:t>Ex: A scuba diver takes a 2.8 dm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 balloon from the surface, where the temperature is 34</a:t>
            </a:r>
            <a:r>
              <a:rPr lang="en-US" sz="2400" b="1" baseline="30000" dirty="0" smtClean="0"/>
              <a:t>◦</a:t>
            </a:r>
            <a:r>
              <a:rPr lang="en-US" sz="2400" b="1" dirty="0" smtClean="0"/>
              <a:t>C, to a depth of 25 m, where the temperature is 18</a:t>
            </a:r>
            <a:r>
              <a:rPr lang="en-US" sz="2400" b="1" baseline="30000" dirty="0" smtClean="0"/>
              <a:t>◦</a:t>
            </a:r>
            <a:r>
              <a:rPr lang="en-US" sz="2400" b="1" dirty="0" smtClean="0"/>
              <a:t>C. What is the volume of the balloon at this depth? (For every 10 m of water, the pressure increases by 1 atm.)</a:t>
            </a:r>
          </a:p>
          <a:p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79069" y="2768942"/>
          <a:ext cx="18462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736560" imgH="431640" progId="Equation.DSMT4">
                  <p:embed/>
                </p:oleObj>
              </mc:Choice>
              <mc:Fallback>
                <p:oleObj name="Equation" r:id="rId3" imgW="7365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9069" y="2768942"/>
                        <a:ext cx="1846262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2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Avogadro’s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485336" cy="34163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When </a:t>
            </a:r>
            <a:r>
              <a:rPr lang="en-US" sz="2400" b="1" u="sng" dirty="0" smtClean="0"/>
              <a:t>temperature and pressure are held constant</a:t>
            </a:r>
            <a:r>
              <a:rPr lang="en-US" sz="2400" b="1" dirty="0" smtClean="0"/>
              <a:t>, if the </a:t>
            </a:r>
            <a:r>
              <a:rPr lang="en-US" sz="2400" b="1" u="sng" dirty="0" smtClean="0"/>
              <a:t>amount</a:t>
            </a:r>
            <a:r>
              <a:rPr lang="en-US" sz="2400" b="1" dirty="0" smtClean="0"/>
              <a:t> of gas is </a:t>
            </a:r>
            <a:r>
              <a:rPr lang="en-US" sz="2400" b="1" u="sng" dirty="0" smtClean="0"/>
              <a:t>increased</a:t>
            </a:r>
            <a:r>
              <a:rPr lang="en-US" sz="2400" b="1" dirty="0" smtClean="0"/>
              <a:t>, the </a:t>
            </a:r>
            <a:r>
              <a:rPr lang="en-US" sz="2400" b="1" u="sng" dirty="0" smtClean="0"/>
              <a:t>volume </a:t>
            </a:r>
            <a:r>
              <a:rPr lang="en-US" sz="2400" b="1" dirty="0" smtClean="0"/>
              <a:t>of the sample </a:t>
            </a:r>
            <a:r>
              <a:rPr lang="en-US" sz="2400" b="1" u="sng" dirty="0" smtClean="0"/>
              <a:t>increases</a:t>
            </a:r>
            <a:r>
              <a:rPr lang="en-US" sz="2400" b="1" dirty="0" smtClean="0"/>
              <a:t>. (e.g. balloon)</a:t>
            </a:r>
          </a:p>
          <a:p>
            <a:r>
              <a:rPr lang="en-US" sz="2400" b="1" dirty="0" smtClean="0"/>
              <a:t>Experiments show that this is a direct proportionality.</a:t>
            </a:r>
          </a:p>
          <a:p>
            <a:r>
              <a:rPr lang="en-US" sz="2400" b="1" dirty="0" smtClean="0"/>
              <a:t>Mathematically:   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297370" y="5130007"/>
          <a:ext cx="890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7370" y="5130007"/>
                        <a:ext cx="8905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412586" y="5014666"/>
          <a:ext cx="2095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2586" y="5014666"/>
                        <a:ext cx="20955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80041" y="4916818"/>
          <a:ext cx="1241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0041" y="4916818"/>
                        <a:ext cx="1241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8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the Ideal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303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Summarize all 3 proportionalities into one: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2400" b="1" dirty="0" smtClean="0"/>
              <a:t>The proportionality constant is </a:t>
            </a:r>
            <a:r>
              <a:rPr lang="en-US" sz="2400" b="1" i="1" dirty="0" smtClean="0"/>
              <a:t>R</a:t>
            </a:r>
            <a:r>
              <a:rPr lang="en-US" sz="2400" b="1" dirty="0" smtClean="0"/>
              <a:t>, the gas constant.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Or R = 0.0821 </a:t>
            </a:r>
            <a:r>
              <a:rPr lang="en-US" b="1" dirty="0" err="1" smtClean="0"/>
              <a:t>atm</a:t>
            </a:r>
            <a:r>
              <a:rPr lang="en-US" b="1" dirty="0" smtClean="0"/>
              <a:t> L/</a:t>
            </a:r>
            <a:r>
              <a:rPr lang="en-US" b="1" dirty="0" err="1" smtClean="0"/>
              <a:t>mol</a:t>
            </a:r>
            <a:r>
              <a:rPr lang="en-US" b="1" dirty="0" smtClean="0"/>
              <a:t> K</a:t>
            </a:r>
          </a:p>
          <a:p>
            <a:r>
              <a:rPr lang="en-US" b="1" dirty="0" smtClean="0"/>
              <a:t>Only PV = </a:t>
            </a:r>
            <a:r>
              <a:rPr lang="en-US" b="1" dirty="0" err="1" smtClean="0"/>
              <a:t>nRT</a:t>
            </a:r>
            <a:r>
              <a:rPr lang="en-US" b="1" dirty="0" smtClean="0"/>
              <a:t> in Data Packet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63308" y="2934614"/>
          <a:ext cx="955479" cy="95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3308" y="2934614"/>
                        <a:ext cx="955479" cy="955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68713" y="3189917"/>
          <a:ext cx="857966" cy="44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8713" y="3189917"/>
                        <a:ext cx="857966" cy="44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194299" y="3133028"/>
          <a:ext cx="890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4299" y="3133028"/>
                        <a:ext cx="8905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62771" y="2909984"/>
          <a:ext cx="11414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9" imgW="469800" imgH="393480" progId="Equation.DSMT4">
                  <p:embed/>
                </p:oleObj>
              </mc:Choice>
              <mc:Fallback>
                <p:oleObj name="Equation" r:id="rId9" imgW="46980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2771" y="2909984"/>
                        <a:ext cx="11414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513792" y="4384500"/>
          <a:ext cx="15128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3792" y="4384500"/>
                        <a:ext cx="151288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242049" y="4480448"/>
          <a:ext cx="16668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3" imgW="685800" imgH="177480" progId="Equation.DSMT4">
                  <p:embed/>
                </p:oleObj>
              </mc:Choice>
              <mc:Fallback>
                <p:oleObj name="Equation" r:id="rId13" imgW="68580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2049" y="4480448"/>
                        <a:ext cx="1666875" cy="4302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715000" y="5221288"/>
          <a:ext cx="27178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5" imgW="1117440" imgH="393480" progId="Equation.DSMT4">
                  <p:embed/>
                </p:oleObj>
              </mc:Choice>
              <mc:Fallback>
                <p:oleObj name="Equation" r:id="rId15" imgW="111744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15000" y="5221288"/>
                        <a:ext cx="2717800" cy="9556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8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 and simple gas laws</a:t>
            </a:r>
            <a:endParaRPr lang="en-US" dirty="0"/>
          </a:p>
        </p:txBody>
      </p:sp>
      <p:pic>
        <p:nvPicPr>
          <p:cNvPr id="4" name="Picture 3" descr="11_02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6517"/>
          <a:stretch/>
        </p:blipFill>
        <p:spPr bwMode="auto">
          <a:xfrm>
            <a:off x="2135421" y="1928554"/>
            <a:ext cx="7848164" cy="270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7503" y="487823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Ex: A cylinder contains 28.5 </a:t>
            </a:r>
            <a:r>
              <a:rPr lang="en-US" sz="2400" b="1" dirty="0" smtClean="0"/>
              <a:t>dm</a:t>
            </a:r>
            <a:r>
              <a:rPr lang="en-US" sz="2400" b="1" baseline="30000" dirty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of oxygen gas at a pressure of </a:t>
            </a:r>
            <a:r>
              <a:rPr lang="en-US" sz="2400" b="1" dirty="0" smtClean="0"/>
              <a:t>180 </a:t>
            </a:r>
            <a:r>
              <a:rPr lang="en-US" sz="2400" b="1" dirty="0" err="1" smtClean="0"/>
              <a:t>kPa</a:t>
            </a:r>
            <a:r>
              <a:rPr lang="en-US" sz="2400" b="1" dirty="0" smtClean="0"/>
              <a:t> </a:t>
            </a:r>
            <a:r>
              <a:rPr lang="en-US" sz="2400" b="1" dirty="0"/>
              <a:t>and a temperature of 25</a:t>
            </a:r>
            <a:r>
              <a:rPr lang="en-US" sz="2400" b="1" baseline="30000" dirty="0"/>
              <a:t>◦</a:t>
            </a:r>
            <a:r>
              <a:rPr lang="en-US" sz="2400" b="1" dirty="0"/>
              <a:t>C. How many moles of O</a:t>
            </a:r>
            <a:r>
              <a:rPr lang="en-US" sz="2400" b="1" baseline="-25000" dirty="0"/>
              <a:t>2</a:t>
            </a:r>
            <a:r>
              <a:rPr lang="en-US" sz="2400" b="1" dirty="0"/>
              <a:t> gas molecules are present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02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</a:t>
            </a:r>
            <a:r>
              <a:rPr lang="en-US" dirty="0" smtClean="0"/>
              <a:t>Mar 14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ym typeface="Euclid Extra" panose="02050502000505020303" pitchFamily="18" charset="2"/>
              </a:rPr>
              <a:t>Today’s Objective: </a:t>
            </a:r>
            <a:endParaRPr lang="en-US" sz="2800" b="1" dirty="0">
              <a:sym typeface="Euclid Extra" panose="02050502000505020303" pitchFamily="18" charset="2"/>
            </a:endParaRPr>
          </a:p>
          <a:p>
            <a:pPr lvl="1"/>
            <a:r>
              <a:rPr lang="en-US" sz="2400" b="1" dirty="0" smtClean="0">
                <a:sym typeface="Euclid Extra" panose="02050502000505020303" pitchFamily="18" charset="2"/>
              </a:rPr>
              <a:t>3.2 Thermal Physics; Gases</a:t>
            </a:r>
          </a:p>
          <a:p>
            <a:r>
              <a:rPr lang="en-US" sz="2800" b="1" dirty="0" smtClean="0"/>
              <a:t>Assignment</a:t>
            </a:r>
            <a:r>
              <a:rPr lang="en-US" sz="2800" b="1" dirty="0"/>
              <a:t>: </a:t>
            </a:r>
          </a:p>
          <a:p>
            <a:pPr lvl="1"/>
            <a:r>
              <a:rPr lang="en-US" sz="2400" b="1" dirty="0" smtClean="0"/>
              <a:t>Ch 3.2, p140, #</a:t>
            </a:r>
            <a:r>
              <a:rPr lang="en-US" sz="2400" b="1" dirty="0" smtClean="0"/>
              <a:t>13-21</a:t>
            </a:r>
            <a:endParaRPr lang="en-US" sz="2400" b="1" dirty="0"/>
          </a:p>
          <a:p>
            <a:pPr marL="0" indent="0">
              <a:buNone/>
            </a:pPr>
            <a:endParaRPr lang="en-US" b="1" dirty="0" smtClean="0">
              <a:sym typeface="Euclid Extra" panose="02050502000505020303" pitchFamily="18" charset="2"/>
            </a:endParaRPr>
          </a:p>
          <a:p>
            <a:pPr marL="0" indent="0">
              <a:buNone/>
            </a:pPr>
            <a:r>
              <a:rPr lang="en-US" b="1" dirty="0" smtClean="0">
                <a:sym typeface="Euclid Extra" panose="02050502000505020303" pitchFamily="18" charset="2"/>
              </a:rPr>
              <a:t>Overview of next week: Complete gases on Tuesday, Internal energy on Thurs, Review Friday </a:t>
            </a:r>
          </a:p>
          <a:p>
            <a:pPr marL="0" indent="0">
              <a:buNone/>
            </a:pPr>
            <a:r>
              <a:rPr lang="en-US" b="1" dirty="0" smtClean="0">
                <a:sym typeface="Euclid Extra" panose="02050502000505020303" pitchFamily="18" charset="2"/>
              </a:rPr>
              <a:t>After spring break, Tues Review, Thurs U6 test</a:t>
            </a: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Agenda</a:t>
            </a:r>
          </a:p>
          <a:p>
            <a:pPr lvl="1"/>
            <a:r>
              <a:rPr lang="en-US" sz="2600" b="1" dirty="0" smtClean="0"/>
              <a:t>Homework Review (students put 1-11 on board)</a:t>
            </a:r>
            <a:endParaRPr lang="en-US" sz="2600" b="1" dirty="0" smtClean="0"/>
          </a:p>
          <a:p>
            <a:pPr lvl="1"/>
            <a:r>
              <a:rPr lang="en-US" sz="2400" b="1" dirty="0" smtClean="0"/>
              <a:t>The </a:t>
            </a:r>
            <a:r>
              <a:rPr lang="en-US" sz="2400" b="1" dirty="0"/>
              <a:t>mole and ideal gases</a:t>
            </a:r>
          </a:p>
          <a:p>
            <a:pPr lvl="1"/>
            <a:r>
              <a:rPr lang="en-US" sz="2400" b="1" dirty="0"/>
              <a:t>Simple gas Laws</a:t>
            </a:r>
          </a:p>
          <a:p>
            <a:pPr lvl="1"/>
            <a:r>
              <a:rPr lang="en-US" sz="2400" b="1" dirty="0"/>
              <a:t>Ideal gas </a:t>
            </a:r>
            <a:r>
              <a:rPr lang="en-US" sz="2400" b="1" dirty="0" smtClean="0"/>
              <a:t>law (time permitting)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10298920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none</a:t>
            </a: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endParaRPr lang="en-US" sz="2400" b="1" dirty="0" smtClean="0">
              <a:sym typeface="Euclid Extra" panose="02050502000505020303" pitchFamily="18" charset="2"/>
            </a:endParaRPr>
          </a:p>
          <a:p>
            <a:endParaRPr lang="en-US" sz="2400" b="1" dirty="0" smtClean="0">
              <a:sym typeface="Euclid Extra" panose="02050502000505020303" pitchFamily="18" charset="2"/>
            </a:endParaRPr>
          </a:p>
          <a:p>
            <a:r>
              <a:rPr lang="en-US" b="1" dirty="0" smtClean="0"/>
              <a:t>What’s Due?  (Pending assignments to complete.)</a:t>
            </a:r>
          </a:p>
          <a:p>
            <a:pPr lvl="1"/>
            <a:r>
              <a:rPr lang="en-US" b="1" dirty="0"/>
              <a:t>Ch 3.2, p140, </a:t>
            </a:r>
            <a:r>
              <a:rPr lang="en-US" b="1" dirty="0" smtClean="0"/>
              <a:t>13-21</a:t>
            </a:r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Read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3.2 p126-136 about Gases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mole and N</a:t>
            </a:r>
            <a:r>
              <a:rPr lang="en-US" baseline="-25000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Because atoms are so small, we need a way to count them.</a:t>
            </a:r>
          </a:p>
          <a:p>
            <a:r>
              <a:rPr lang="en-US" sz="2400" b="1" dirty="0" smtClean="0"/>
              <a:t>The mole is a unit that functions like a dozen. It’s just a collection of some number of items. </a:t>
            </a:r>
            <a:endParaRPr lang="en-US" sz="2400" b="1" dirty="0"/>
          </a:p>
          <a:p>
            <a:pPr lvl="1"/>
            <a:r>
              <a:rPr lang="en-US" sz="2000" b="1" dirty="0" smtClean="0"/>
              <a:t>You can have a mole of anything. Just like you can have a dozen of anything.</a:t>
            </a:r>
          </a:p>
          <a:p>
            <a:r>
              <a:rPr lang="en-US" sz="2400" b="1" dirty="0" smtClean="0"/>
              <a:t>While a dozen is 12. </a:t>
            </a:r>
            <a:r>
              <a:rPr lang="en-US" sz="2400" b="1" u="sng" dirty="0" smtClean="0"/>
              <a:t>A mole is 6.022 x 10</a:t>
            </a:r>
            <a:r>
              <a:rPr lang="en-US" sz="2400" b="1" u="sng" baseline="30000" dirty="0" smtClean="0"/>
              <a:t>23</a:t>
            </a:r>
            <a:r>
              <a:rPr lang="en-US" sz="2400" b="1" u="sng" dirty="0" smtClean="0"/>
              <a:t> items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6.022 x 10</a:t>
            </a:r>
            <a:r>
              <a:rPr lang="en-US" sz="2400" b="1" baseline="30000" dirty="0" smtClean="0"/>
              <a:t>23</a:t>
            </a:r>
            <a:r>
              <a:rPr lang="en-US" sz="2400" b="1" dirty="0" smtClean="0"/>
              <a:t> is Avogadro’s number and symbolized N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19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 and Molar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On the periodic table, the number under each element symbol provides the </a:t>
            </a:r>
            <a:r>
              <a:rPr lang="en-US" sz="2200" b="1" u="sng" dirty="0" smtClean="0"/>
              <a:t>atomic mass </a:t>
            </a:r>
            <a:r>
              <a:rPr lang="en-US" sz="2200" b="1" dirty="0" smtClean="0"/>
              <a:t>of one atom of the element in u, </a:t>
            </a:r>
            <a:r>
              <a:rPr lang="en-US" sz="2200" b="1" u="sng" dirty="0" smtClean="0"/>
              <a:t>atomic mass units</a:t>
            </a:r>
            <a:r>
              <a:rPr lang="en-US" sz="2200" b="1" dirty="0" smtClean="0"/>
              <a:t>. </a:t>
            </a:r>
          </a:p>
          <a:p>
            <a:r>
              <a:rPr lang="en-US" sz="2200" b="1" u="sng" dirty="0" smtClean="0"/>
              <a:t>N</a:t>
            </a:r>
            <a:r>
              <a:rPr lang="en-US" sz="2200" b="1" u="sng" baseline="-25000" dirty="0" smtClean="0"/>
              <a:t>A</a:t>
            </a:r>
            <a:r>
              <a:rPr lang="en-US" sz="2200" b="1" dirty="0" smtClean="0"/>
              <a:t> was chosen such that this number ALSO tells the </a:t>
            </a:r>
            <a:r>
              <a:rPr lang="en-US" sz="2200" b="1" u="sng" dirty="0" smtClean="0"/>
              <a:t>mass of one mole of atoms in grams</a:t>
            </a:r>
            <a:r>
              <a:rPr lang="en-US" sz="2200" b="1" dirty="0" smtClean="0"/>
              <a:t>, which is called the </a:t>
            </a:r>
            <a:r>
              <a:rPr lang="en-US" sz="2200" b="1" u="sng" dirty="0" smtClean="0"/>
              <a:t>molar mass</a:t>
            </a:r>
            <a:r>
              <a:rPr lang="en-US" sz="2200" b="1" dirty="0" smtClean="0"/>
              <a:t>, </a:t>
            </a:r>
            <a:r>
              <a:rPr lang="el-GR" sz="2200" b="1" dirty="0" smtClean="0"/>
              <a:t>μ</a:t>
            </a:r>
            <a:r>
              <a:rPr lang="en-US" sz="2200" b="1" dirty="0" smtClean="0"/>
              <a:t>.</a:t>
            </a:r>
            <a:endParaRPr lang="en-US" sz="2200" b="1" dirty="0"/>
          </a:p>
          <a:p>
            <a:r>
              <a:rPr lang="en-US" sz="2200" b="1" dirty="0" smtClean="0"/>
              <a:t>The number of </a:t>
            </a:r>
            <a:r>
              <a:rPr lang="en-US" sz="2200" b="1" u="sng" dirty="0" smtClean="0"/>
              <a:t>moles </a:t>
            </a:r>
            <a:r>
              <a:rPr lang="en-US" sz="2200" b="1" dirty="0" smtClean="0"/>
              <a:t>of a substance is indicated by</a:t>
            </a:r>
            <a:r>
              <a:rPr lang="en-US" sz="2200" b="1" u="sng" dirty="0" smtClean="0"/>
              <a:t> </a:t>
            </a:r>
            <a:r>
              <a:rPr lang="en-US" sz="2200" b="1" i="1" u="sng" dirty="0" smtClean="0"/>
              <a:t>n</a:t>
            </a:r>
            <a:r>
              <a:rPr lang="en-US" sz="2200" b="1" dirty="0" smtClean="0"/>
              <a:t>. </a:t>
            </a:r>
          </a:p>
          <a:p>
            <a:r>
              <a:rPr lang="en-US" sz="2200" b="1" dirty="0" smtClean="0"/>
              <a:t>Be able to </a:t>
            </a:r>
            <a:r>
              <a:rPr lang="en-US" sz="2200" b="1" u="sng" dirty="0" smtClean="0"/>
              <a:t>convert mass to moles </a:t>
            </a:r>
            <a:r>
              <a:rPr lang="en-US" sz="2200" b="1" dirty="0" smtClean="0"/>
              <a:t>for any substance using its molar mass. (from chemistry class- use factor label methods)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3505" y="2731765"/>
                <a:ext cx="2477193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505" y="2731765"/>
                <a:ext cx="2477193" cy="754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57658" y="4179865"/>
                <a:ext cx="1314029" cy="714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0" dirty="0" smtClean="0"/>
                  <a:t>n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658" y="4179865"/>
                <a:ext cx="1314029" cy="714683"/>
              </a:xfrm>
              <a:prstGeom prst="rect">
                <a:avLst/>
              </a:prstGeom>
              <a:blipFill>
                <a:blip r:embed="rId3"/>
                <a:stretch>
                  <a:fillRect l="-18519" t="-11111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0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80569"/>
            <a:ext cx="8023167" cy="385323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100" b="1" dirty="0"/>
              <a:t>Pressure</a:t>
            </a:r>
            <a:r>
              <a:rPr lang="en-US" altLang="en-US" sz="3100" dirty="0"/>
              <a:t> is the amount of </a:t>
            </a:r>
            <a:r>
              <a:rPr lang="en-US" altLang="en-US" sz="3100" dirty="0" smtClean="0"/>
              <a:t>perpendicular force </a:t>
            </a:r>
            <a:r>
              <a:rPr lang="en-US" altLang="en-US" sz="3100" dirty="0"/>
              <a:t>applied to an </a:t>
            </a:r>
            <a:r>
              <a:rPr lang="en-US" altLang="en-US" sz="3100" dirty="0" smtClean="0"/>
              <a:t>area</a:t>
            </a:r>
          </a:p>
          <a:p>
            <a:pPr eaLnBrk="1" hangingPunct="1">
              <a:lnSpc>
                <a:spcPct val="90000"/>
              </a:lnSpc>
            </a:pPr>
            <a:endParaRPr lang="en-US" altLang="en-US" sz="31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31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31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3100" b="1" dirty="0" smtClean="0"/>
              <a:t>Atmospheric </a:t>
            </a:r>
            <a:r>
              <a:rPr lang="en-US" altLang="en-US" sz="3100" b="1" dirty="0"/>
              <a:t>pressure</a:t>
            </a:r>
            <a:r>
              <a:rPr lang="en-US" altLang="en-US" sz="3100" dirty="0"/>
              <a:t> is the weight of air per unit of area</a:t>
            </a:r>
            <a:r>
              <a:rPr lang="en-US" altLang="en-US" sz="3100" dirty="0" smtClean="0"/>
              <a:t>.</a:t>
            </a:r>
          </a:p>
          <a:p>
            <a:r>
              <a:rPr lang="en-US" altLang="en-US" sz="3100" b="1" dirty="0" err="1"/>
              <a:t>Pascals</a:t>
            </a:r>
            <a:r>
              <a:rPr lang="en-US" altLang="en-US" sz="3100" b="1" dirty="0"/>
              <a:t> (SI Unit)</a:t>
            </a:r>
          </a:p>
          <a:p>
            <a:pPr lvl="1"/>
            <a:r>
              <a:rPr lang="en-US" altLang="en-US" sz="2900" b="1" dirty="0"/>
              <a:t>1 Pa = 1 </a:t>
            </a:r>
            <a:r>
              <a:rPr lang="en-US" altLang="en-US" sz="2900" b="1" dirty="0" smtClean="0"/>
              <a:t>N/m</a:t>
            </a:r>
            <a:r>
              <a:rPr lang="en-US" altLang="en-US" sz="2900" b="1" baseline="30000" dirty="0" smtClean="0"/>
              <a:t>2                   </a:t>
            </a:r>
            <a:r>
              <a:rPr lang="en-US" altLang="en-US" sz="2900" b="1" dirty="0" smtClean="0"/>
              <a:t>IB exclusively uses Pa and </a:t>
            </a:r>
            <a:r>
              <a:rPr lang="en-US" altLang="en-US" sz="2900" b="1" dirty="0" err="1" smtClean="0"/>
              <a:t>atm</a:t>
            </a:r>
            <a:endParaRPr lang="en-US" altLang="en-US" sz="2900" b="1" dirty="0"/>
          </a:p>
          <a:p>
            <a:pPr>
              <a:lnSpc>
                <a:spcPct val="90000"/>
              </a:lnSpc>
            </a:pPr>
            <a:r>
              <a:rPr lang="en-US" altLang="en-US" sz="3100" b="1" dirty="0" smtClean="0"/>
              <a:t>Atmosphere</a:t>
            </a:r>
            <a:endParaRPr lang="en-US" altLang="en-US" sz="3100" b="1" dirty="0"/>
          </a:p>
          <a:p>
            <a:pPr lvl="1"/>
            <a:r>
              <a:rPr lang="en-US" altLang="en-US" sz="2600" b="1" dirty="0"/>
              <a:t>1.00 </a:t>
            </a:r>
            <a:r>
              <a:rPr lang="en-US" altLang="en-US" sz="2600" b="1" dirty="0" err="1"/>
              <a:t>atm</a:t>
            </a:r>
            <a:r>
              <a:rPr lang="en-US" altLang="en-US" sz="2600" b="1" dirty="0"/>
              <a:t> = 760 </a:t>
            </a:r>
            <a:r>
              <a:rPr lang="en-US" altLang="en-US" sz="2600" b="1" dirty="0" err="1"/>
              <a:t>torr</a:t>
            </a:r>
            <a:r>
              <a:rPr lang="en-US" altLang="en-US" sz="2600" b="1" dirty="0"/>
              <a:t> = </a:t>
            </a:r>
            <a:r>
              <a:rPr lang="en-US" sz="2600" b="1" dirty="0"/>
              <a:t>101,325 Pa = 1.01325 Bar = 1013.25 mbar</a:t>
            </a:r>
            <a:endParaRPr lang="en-US" altLang="en-US" sz="2600" dirty="0"/>
          </a:p>
          <a:p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  <p:pic>
        <p:nvPicPr>
          <p:cNvPr id="9222" name="Picture 26" descr="10_01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01" y="2992899"/>
            <a:ext cx="2258311" cy="277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7520" t="46534" r="25041" b="35057"/>
          <a:stretch/>
        </p:blipFill>
        <p:spPr>
          <a:xfrm>
            <a:off x="2829791" y="2992899"/>
            <a:ext cx="4871258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Standard Pressure and Temperature (STP)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54955" y="2603500"/>
            <a:ext cx="9235954" cy="34163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Normal atmospheric pressure at sea level is referred to as </a:t>
            </a:r>
            <a:r>
              <a:rPr lang="en-US" altLang="en-US" sz="2800" b="1" dirty="0" smtClean="0"/>
              <a:t>standard pressure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/>
              <a:t>It is equal to</a:t>
            </a:r>
          </a:p>
          <a:p>
            <a:pPr lvl="1"/>
            <a:r>
              <a:rPr lang="en-US" altLang="en-US" sz="2800" b="1" dirty="0"/>
              <a:t>1.00 </a:t>
            </a:r>
            <a:r>
              <a:rPr lang="en-US" altLang="en-US" sz="2800" b="1" dirty="0" err="1"/>
              <a:t>atm</a:t>
            </a:r>
            <a:endParaRPr lang="en-US" altLang="en-US" sz="2800" b="1" dirty="0"/>
          </a:p>
          <a:p>
            <a:pPr eaLnBrk="1" hangingPunct="1"/>
            <a:r>
              <a:rPr lang="en-US" altLang="en-US" sz="2800" b="1" dirty="0" smtClean="0"/>
              <a:t>Standard temperature </a:t>
            </a:r>
            <a:r>
              <a:rPr lang="en-US" altLang="en-US" sz="2800" dirty="0" smtClean="0"/>
              <a:t>is </a:t>
            </a:r>
            <a:r>
              <a:rPr lang="en-US" altLang="en-US" sz="2800" b="1" dirty="0" smtClean="0"/>
              <a:t>0</a:t>
            </a:r>
            <a:r>
              <a:rPr lang="en-US" altLang="en-US" sz="2800" b="1" baseline="30000" dirty="0" smtClean="0"/>
              <a:t>◦</a:t>
            </a:r>
            <a:r>
              <a:rPr lang="en-US" altLang="en-US" sz="2800" b="1" dirty="0" smtClean="0"/>
              <a:t>C</a:t>
            </a:r>
            <a:r>
              <a:rPr lang="en-US" altLang="en-US" sz="2800" dirty="0" smtClean="0"/>
              <a:t> = 273 K</a:t>
            </a:r>
          </a:p>
          <a:p>
            <a:pPr eaLnBrk="1" hangingPunct="1"/>
            <a:r>
              <a:rPr lang="en-US" altLang="en-US" sz="2800" dirty="0" smtClean="0"/>
              <a:t>Together they are </a:t>
            </a:r>
            <a:r>
              <a:rPr lang="en-US" altLang="en-US" sz="2800" b="1" dirty="0" smtClean="0"/>
              <a:t>STP</a:t>
            </a:r>
            <a:r>
              <a:rPr lang="en-US" altLang="en-US" sz="2800" dirty="0" smtClean="0"/>
              <a:t> and are very common condition for measuring physical constants.</a:t>
            </a:r>
          </a:p>
        </p:txBody>
      </p:sp>
    </p:spTree>
    <p:extLst>
      <p:ext uri="{BB962C8B-B14F-4D97-AF65-F5344CB8AC3E}">
        <p14:creationId xmlns:p14="http://schemas.microsoft.com/office/powerpoint/2010/main" val="119382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gases (assumptions)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70744"/>
            <a:ext cx="10017350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 ideal gas follows all of the assumptions of the kinetic theory of matter:</a:t>
            </a:r>
          </a:p>
          <a:p>
            <a:r>
              <a:rPr lang="en-US" sz="2400" b="1" u="sng" dirty="0" smtClean="0"/>
              <a:t>Molecules </a:t>
            </a:r>
            <a:r>
              <a:rPr lang="en-US" sz="2400" b="1" dirty="0" smtClean="0"/>
              <a:t>are point particles with </a:t>
            </a:r>
            <a:r>
              <a:rPr lang="en-US" sz="2400" b="1" u="sng" dirty="0" smtClean="0"/>
              <a:t>negligible volume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The particles obey mechanics and move with </a:t>
            </a:r>
            <a:r>
              <a:rPr lang="en-US" sz="2400" b="1" u="sng" dirty="0" smtClean="0"/>
              <a:t>constant velocity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Molecules have </a:t>
            </a:r>
            <a:r>
              <a:rPr lang="en-US" sz="2400" b="1" u="sng" dirty="0" smtClean="0"/>
              <a:t>a range of speeds </a:t>
            </a:r>
            <a:r>
              <a:rPr lang="en-US" sz="2400" b="1" dirty="0" smtClean="0"/>
              <a:t>and move </a:t>
            </a:r>
            <a:r>
              <a:rPr lang="en-US" sz="2400" b="1" u="sng" dirty="0" smtClean="0"/>
              <a:t>randomly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There are </a:t>
            </a:r>
            <a:r>
              <a:rPr lang="en-US" sz="2400" b="1" u="sng" dirty="0" smtClean="0"/>
              <a:t>no forces between </a:t>
            </a:r>
            <a:r>
              <a:rPr lang="en-US" sz="2400" b="1" dirty="0" smtClean="0"/>
              <a:t>molecules unless they collide.</a:t>
            </a:r>
          </a:p>
          <a:p>
            <a:r>
              <a:rPr lang="en-US" sz="2400" b="1" dirty="0" smtClean="0"/>
              <a:t>The time for collisions is relatively negligible.</a:t>
            </a:r>
          </a:p>
          <a:p>
            <a:r>
              <a:rPr lang="en-US" sz="2400" b="1" u="sng" dirty="0" smtClean="0"/>
              <a:t>Collisions </a:t>
            </a:r>
            <a:r>
              <a:rPr lang="en-US" sz="2400" b="1" dirty="0" smtClean="0"/>
              <a:t>of molecules and with the walls are </a:t>
            </a:r>
            <a:r>
              <a:rPr lang="en-US" sz="2400" b="1" u="sng" dirty="0" smtClean="0"/>
              <a:t>elastic.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29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and Real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508139" cy="383803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A </a:t>
            </a:r>
            <a:r>
              <a:rPr lang="en-US" sz="2600" b="1" u="sng" dirty="0" smtClean="0"/>
              <a:t>real gas </a:t>
            </a:r>
            <a:r>
              <a:rPr lang="en-US" sz="2600" b="1" dirty="0" smtClean="0"/>
              <a:t>can be converted into </a:t>
            </a:r>
            <a:r>
              <a:rPr lang="en-US" sz="2600" b="1" u="sng" dirty="0" smtClean="0"/>
              <a:t>liquids and solids </a:t>
            </a:r>
            <a:r>
              <a:rPr lang="en-US" sz="2600" b="1" dirty="0" smtClean="0"/>
              <a:t>and exist on a Pressure Temperature diagram called a </a:t>
            </a:r>
            <a:r>
              <a:rPr lang="en-US" sz="2600" b="1" u="sng" dirty="0" smtClean="0"/>
              <a:t>phase diagram</a:t>
            </a:r>
            <a:r>
              <a:rPr lang="en-US" sz="2600" b="1" dirty="0" smtClean="0"/>
              <a:t>. </a:t>
            </a:r>
          </a:p>
          <a:p>
            <a:pPr lvl="1"/>
            <a:r>
              <a:rPr lang="en-US" sz="2200" b="1" dirty="0" smtClean="0"/>
              <a:t>Ideal gases stay gases at all temperatures and pressures.</a:t>
            </a:r>
          </a:p>
          <a:p>
            <a:r>
              <a:rPr lang="en-US" sz="2600" b="1" dirty="0" smtClean="0"/>
              <a:t>Real gases </a:t>
            </a:r>
            <a:r>
              <a:rPr lang="en-US" sz="2600" b="1" u="sng" dirty="0" smtClean="0"/>
              <a:t>approximate ideal gases at low pressures and high temperatures</a:t>
            </a:r>
            <a:r>
              <a:rPr lang="en-US" sz="2600" b="1" dirty="0" smtClean="0"/>
              <a:t>, when the </a:t>
            </a:r>
            <a:r>
              <a:rPr lang="en-US" sz="2600" b="1" u="sng" dirty="0" smtClean="0"/>
              <a:t>density is low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1900" b="1" dirty="0" smtClean="0"/>
              <a:t>At high pressures, the molecules interact.</a:t>
            </a:r>
          </a:p>
          <a:p>
            <a:pPr lvl="1"/>
            <a:r>
              <a:rPr lang="en-US" sz="1900" b="1" dirty="0" smtClean="0"/>
              <a:t>At low temperatures, they </a:t>
            </a:r>
            <a:r>
              <a:rPr lang="en-US" sz="1900" b="1" dirty="0" smtClean="0"/>
              <a:t>may condense </a:t>
            </a:r>
            <a:r>
              <a:rPr lang="en-US" sz="1900" b="1" dirty="0" smtClean="0"/>
              <a:t>or solidify.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88" y="2603500"/>
            <a:ext cx="4506543" cy="29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PV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Consider any given sample of gas in a compressible container with </a:t>
            </a:r>
            <a:r>
              <a:rPr lang="en-US" sz="2000" b="1" dirty="0"/>
              <a:t>a piston </a:t>
            </a:r>
            <a:r>
              <a:rPr lang="en-US" sz="2000" b="1" dirty="0" smtClean="0"/>
              <a:t>attached</a:t>
            </a:r>
          </a:p>
          <a:p>
            <a:r>
              <a:rPr lang="en-US" sz="2000" b="1" dirty="0" smtClean="0"/>
              <a:t>As you compress the gas, what happens to the pressure of the gas?</a:t>
            </a:r>
            <a:endParaRPr lang="en-US" sz="2000" b="1" dirty="0"/>
          </a:p>
          <a:p>
            <a:r>
              <a:rPr lang="en-US" sz="2000" b="1" u="sng" dirty="0" smtClean="0"/>
              <a:t>Pressure</a:t>
            </a:r>
            <a:r>
              <a:rPr lang="en-US" sz="2000" b="1" dirty="0" smtClean="0"/>
              <a:t> proportional to </a:t>
            </a:r>
            <a:r>
              <a:rPr lang="en-US" sz="2000" b="1" u="sng" dirty="0" smtClean="0"/>
              <a:t>mass</a:t>
            </a:r>
          </a:p>
          <a:p>
            <a:r>
              <a:rPr lang="en-US" sz="2000" b="1" u="sng" dirty="0" smtClean="0"/>
              <a:t>Volume</a:t>
            </a:r>
            <a:r>
              <a:rPr lang="en-US" sz="2000" b="1" dirty="0" smtClean="0"/>
              <a:t>  proportional to </a:t>
            </a:r>
            <a:r>
              <a:rPr lang="en-US" sz="2000" b="1" u="sng" dirty="0" smtClean="0"/>
              <a:t>height</a:t>
            </a:r>
          </a:p>
          <a:p>
            <a:r>
              <a:rPr lang="en-US" sz="2000" b="1" dirty="0" smtClean="0"/>
              <a:t>Measure height of piston for various masses.</a:t>
            </a:r>
          </a:p>
          <a:p>
            <a:r>
              <a:rPr lang="en-US" sz="2000" b="1" dirty="0" smtClean="0"/>
              <a:t>As mass increases, height decreases</a:t>
            </a:r>
          </a:p>
          <a:p>
            <a:r>
              <a:rPr lang="en-US" sz="2000" b="1" u="sng" dirty="0" smtClean="0"/>
              <a:t>As pressure increases, volume decreases</a:t>
            </a:r>
            <a:endParaRPr lang="en-US" sz="2000" b="1" u="sng" dirty="0"/>
          </a:p>
        </p:txBody>
      </p:sp>
      <p:pic>
        <p:nvPicPr>
          <p:cNvPr id="4" name="Picture 3" descr="11_13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3"/>
          <a:stretch/>
        </p:blipFill>
        <p:spPr bwMode="auto">
          <a:xfrm>
            <a:off x="7497025" y="3845596"/>
            <a:ext cx="4694975" cy="245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40620</TotalTime>
  <Words>1170</Words>
  <Application>Microsoft Office PowerPoint</Application>
  <PresentationFormat>Widescreen</PresentationFormat>
  <Paragraphs>142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Euclid Extra</vt:lpstr>
      <vt:lpstr>Euclid Symbol</vt:lpstr>
      <vt:lpstr>Times</vt:lpstr>
      <vt:lpstr>Wingdings</vt:lpstr>
      <vt:lpstr>Wingdings 3</vt:lpstr>
      <vt:lpstr>Ion Boardroom</vt:lpstr>
      <vt:lpstr>Equation</vt:lpstr>
      <vt:lpstr>Physics 2 – Mar 14, 2019</vt:lpstr>
      <vt:lpstr>Physics 2 – Mar 14, 2019</vt:lpstr>
      <vt:lpstr>The mole and NA</vt:lpstr>
      <vt:lpstr>Atomic mass and Molar mass</vt:lpstr>
      <vt:lpstr>Pressure</vt:lpstr>
      <vt:lpstr>Standard Pressure and Temperature (STP)</vt:lpstr>
      <vt:lpstr>Ideal gases (assumptions)</vt:lpstr>
      <vt:lpstr>Ideal and Real gases</vt:lpstr>
      <vt:lpstr>Boyle’s PV Law</vt:lpstr>
      <vt:lpstr>Boyle’s PV Law</vt:lpstr>
      <vt:lpstr>Charles’s VT Law</vt:lpstr>
      <vt:lpstr>Charles’s VT Law</vt:lpstr>
      <vt:lpstr>Charles’ VT law Sample Problem</vt:lpstr>
      <vt:lpstr>Charles’ VT law and Absolute Zero</vt:lpstr>
      <vt:lpstr>Gay-Lussac’s PT Law</vt:lpstr>
      <vt:lpstr>Combined gas law</vt:lpstr>
      <vt:lpstr>Avogadro’s Law</vt:lpstr>
      <vt:lpstr>Deriving the Ideal Gas Law</vt:lpstr>
      <vt:lpstr>Ideal gas law and simple gas laws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424</cp:revision>
  <dcterms:created xsi:type="dcterms:W3CDTF">2015-08-11T02:33:52Z</dcterms:created>
  <dcterms:modified xsi:type="dcterms:W3CDTF">2019-03-14T21:44:02Z</dcterms:modified>
</cp:coreProperties>
</file>